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13716000" cx="24384000"/>
  <p:notesSz cx="6858000" cy="9144000"/>
  <p:embeddedFontLst>
    <p:embeddedFont>
      <p:font typeface="Helvetica Neue"/>
      <p:regular r:id="rId13"/>
      <p:bold r:id="rId14"/>
      <p:italic r:id="rId15"/>
      <p:boldItalic r:id="rId16"/>
    </p:embeddedFont>
    <p:embeddedFont>
      <p:font typeface="Helvetica Neue Ligh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iMdVbCalQsFBTTCtupHcet2Nk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7" Type="http://schemas.openxmlformats.org/officeDocument/2006/relationships/font" Target="fonts/HelveticaNeueLight-regular.fntdata"/><Relationship Id="rId16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19" Type="http://schemas.openxmlformats.org/officeDocument/2006/relationships/font" Target="fonts/HelveticaNeueLight-italic.fntdata"/><Relationship Id="rId6" Type="http://schemas.openxmlformats.org/officeDocument/2006/relationships/slide" Target="slides/slide2.xml"/><Relationship Id="rId18" Type="http://schemas.openxmlformats.org/officeDocument/2006/relationships/font" Target="fonts/HelveticaNeue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/>
          <p:nvPr>
            <p:ph idx="2" type="pic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>
            <p:ph idx="2" type="pic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1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re">
  <p:cSld name="Title - Centr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/>
          <p:nvPr>
            <p:ph idx="2" type="pic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3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/>
          <p:nvPr>
            <p:ph idx="2" type="pic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6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3022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indent="-53022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indent="-53022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indent="-53022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indent="-53022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/>
          <p:nvPr>
            <p:ph idx="2" type="pic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8"/>
          <p:cNvSpPr/>
          <p:nvPr>
            <p:ph idx="3" type="pic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8"/>
          <p:cNvSpPr/>
          <p:nvPr>
            <p:ph idx="4" type="pic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413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mailto:niccolo.cavagnero@polito.it" TargetMode="External"/><Relationship Id="rId5" Type="http://schemas.openxmlformats.org/officeDocument/2006/relationships/hyperlink" Target="mailto:shyamnandan.rai@studenti.polito.it" TargetMode="External"/><Relationship Id="rId6" Type="http://schemas.openxmlformats.org/officeDocument/2006/relationships/hyperlink" Target="mailto:carlo.masone@polito.it" TargetMode="External"/><Relationship Id="rId7" Type="http://schemas.openxmlformats.org/officeDocument/2006/relationships/hyperlink" Target="mailto:giuseppe.averta@polito.it" TargetMode="External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tacodataset.org/" TargetMode="External"/><Relationship Id="rId4" Type="http://schemas.openxmlformats.org/officeDocument/2006/relationships/hyperlink" Target="https://github.com/kskmar/ReSort-IT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idx="4294967295" type="subTitle"/>
          </p:nvPr>
        </p:nvSpPr>
        <p:spPr>
          <a:xfrm>
            <a:off x="6486300" y="5566975"/>
            <a:ext cx="114114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9700"/>
              <a:buFont typeface="Helvetica Neue"/>
              <a:buNone/>
            </a:pPr>
            <a:r>
              <a:rPr b="1" i="0" lang="en-US" sz="106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4: TinyML</a:t>
            </a:r>
            <a:endParaRPr sz="6100"/>
          </a:p>
        </p:txBody>
      </p:sp>
      <p:sp>
        <p:nvSpPr>
          <p:cNvPr id="60" name="Google Shape;60;p1"/>
          <p:cNvSpPr txBox="1"/>
          <p:nvPr/>
        </p:nvSpPr>
        <p:spPr>
          <a:xfrm>
            <a:off x="6710100" y="7514025"/>
            <a:ext cx="109638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0"/>
              <a:buFont typeface="Helvetica Neue"/>
              <a:buNone/>
            </a:pPr>
            <a:r>
              <a:rPr b="1" i="0" lang="en-US" sz="35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and Deep learning AA 2022/2023</a:t>
            </a:r>
            <a:endParaRPr/>
          </a:p>
        </p:txBody>
      </p:sp>
      <p:pic>
        <p:nvPicPr>
          <p:cNvPr descr="ec6ZXy1H7PBJJGjbOZQm05V2vdH-bTDMxVmIaLdCPoz3C_3oeG6LRml1qJXZfwaCnH302jRIhqai9w7W16KZGw90ZqYqFtu3TUPa-YoQ3jW5ro_sYwtyMidK1SK_Z4-nAVgAzOZthDUl9pfv4rKXAfYKOQ=s2048.png"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800" y="884509"/>
            <a:ext cx="7748825" cy="34439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/>
          <p:nvPr/>
        </p:nvSpPr>
        <p:spPr>
          <a:xfrm>
            <a:off x="-7035" y="12455256"/>
            <a:ext cx="24398071" cy="1270001"/>
          </a:xfrm>
          <a:prstGeom prst="rect">
            <a:avLst/>
          </a:prstGeom>
          <a:solidFill>
            <a:srgbClr val="1F3B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1C35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955407" y="9812850"/>
            <a:ext cx="9027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Teaching Assistants: </a:t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Niccolò Cavagnero</a:t>
            </a:r>
            <a:r>
              <a:rPr lang="en-US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lang="en-US" sz="25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niccolo.cavagnero@polito.it</a:t>
            </a:r>
            <a:r>
              <a:rPr lang="en-US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</a:t>
            </a:r>
            <a:endParaRPr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Shyam Nandan Rai</a:t>
            </a:r>
            <a:r>
              <a:rPr lang="en-US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lang="en-US" sz="25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shyamnandan.rai@studenti.polito.it</a:t>
            </a:r>
            <a:r>
              <a:rPr lang="en-US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b="1" lang="en-US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11BB8"/>
              </a:buClr>
              <a:buSzPts val="28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Carlo Masone (</a:t>
            </a:r>
            <a:r>
              <a:rPr lang="en-US" sz="3000" u="sng">
                <a:solidFill>
                  <a:srgbClr val="009688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carlo.masone@polito.it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Giuseppe Averta</a:t>
            </a: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i="0" lang="en-US" sz="25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giuseppe.averta@polito.it</a:t>
            </a: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</a:t>
            </a:r>
            <a:endParaRPr b="0" i="0" sz="2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/>
          </a:p>
        </p:txBody>
      </p:sp>
      <p:pic>
        <p:nvPicPr>
          <p:cNvPr descr="Logo V2.pdf" id="64" name="Google Shape;64;p1"/>
          <p:cNvPicPr preferRelativeResize="0"/>
          <p:nvPr/>
        </p:nvPicPr>
        <p:blipFill rotWithShape="1">
          <a:blip r:embed="rId8">
            <a:alphaModFix/>
          </a:blip>
          <a:srcRect b="31078" l="11872" r="10923" t="29225"/>
          <a:stretch/>
        </p:blipFill>
        <p:spPr>
          <a:xfrm>
            <a:off x="14455550" y="1008475"/>
            <a:ext cx="7748821" cy="298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idx="4294967295" type="subTitle"/>
          </p:nvPr>
        </p:nvSpPr>
        <p:spPr>
          <a:xfrm>
            <a:off x="1318841" y="894729"/>
            <a:ext cx="13529378" cy="1587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9700"/>
              <a:buFont typeface="Helvetica Neue"/>
              <a:buNone/>
            </a:pPr>
            <a:r>
              <a:rPr b="1" i="0" lang="en-US" sz="97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Tiny Machine Learning</a:t>
            </a:r>
            <a:endParaRPr/>
          </a:p>
        </p:txBody>
      </p:sp>
      <p:sp>
        <p:nvSpPr>
          <p:cNvPr id="70" name="Google Shape;70;p2"/>
          <p:cNvSpPr txBox="1"/>
          <p:nvPr/>
        </p:nvSpPr>
        <p:spPr>
          <a:xfrm>
            <a:off x="1625438" y="4430474"/>
            <a:ext cx="13376271" cy="170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Practice of running machine learning algorithms on low-power microcontrollers that are commonly used in small devices such as wearables, sensors, and IoT devices.</a:t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-7035" y="12455256"/>
            <a:ext cx="24398071" cy="1270001"/>
          </a:xfrm>
          <a:prstGeom prst="rect">
            <a:avLst/>
          </a:prstGeom>
          <a:solidFill>
            <a:srgbClr val="1F3B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1C35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1364773" y="8873197"/>
            <a:ext cx="14057531" cy="2374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Helvetica Neue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data transmission to the cloud, lowering bandwidth requirements and energy consumption of devices.</a:t>
            </a:r>
            <a:endParaRPr/>
          </a:p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Helvetica Neue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 privacy and security by minimizing the amount of sensitive data that needs to be transmitted and stored.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1648077" y="3224100"/>
            <a:ext cx="77757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000"/>
              <a:buFont typeface="Helvetica Neue"/>
              <a:buNone/>
            </a:pPr>
            <a:r>
              <a:rPr b="1" lang="en-US" sz="6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the project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1755757" y="7339425"/>
            <a:ext cx="72675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</a:t>
            </a:r>
            <a:r>
              <a:rPr b="1" lang="en-US" sz="6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this relevant</a:t>
            </a:r>
            <a:endParaRPr/>
          </a:p>
        </p:txBody>
      </p:sp>
      <p:pic>
        <p:nvPicPr>
          <p:cNvPr descr="MFG_NUCLEO-H723ZG.jpg-2.jpeg" id="75" name="Google Shape;75;p2"/>
          <p:cNvPicPr preferRelativeResize="0"/>
          <p:nvPr/>
        </p:nvPicPr>
        <p:blipFill rotWithShape="1">
          <a:blip r:embed="rId3">
            <a:alphaModFix/>
          </a:blip>
          <a:srcRect b="3623" l="27119" r="27119" t="8857"/>
          <a:stretch/>
        </p:blipFill>
        <p:spPr>
          <a:xfrm>
            <a:off x="17164040" y="2660650"/>
            <a:ext cx="4389386" cy="839467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/>
          <p:nvPr/>
        </p:nvSpPr>
        <p:spPr>
          <a:xfrm>
            <a:off x="12064238" y="12884390"/>
            <a:ext cx="255525" cy="411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/>
        </p:nvSpPr>
        <p:spPr>
          <a:xfrm>
            <a:off x="1650855" y="7463471"/>
            <a:ext cx="46269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</a:t>
            </a:r>
            <a:endParaRPr/>
          </a:p>
        </p:txBody>
      </p:sp>
      <p:sp>
        <p:nvSpPr>
          <p:cNvPr id="82" name="Google Shape;82;p3"/>
          <p:cNvSpPr txBox="1"/>
          <p:nvPr>
            <p:ph idx="4294967295" type="subTitle"/>
          </p:nvPr>
        </p:nvSpPr>
        <p:spPr>
          <a:xfrm>
            <a:off x="1318841" y="894729"/>
            <a:ext cx="13529378" cy="1587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9700"/>
              <a:buFont typeface="Helvetica Neue"/>
              <a:buNone/>
            </a:pPr>
            <a:r>
              <a:rPr b="1" i="0" lang="en-US" sz="97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Tiny Machine Learning</a:t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-7035" y="12455256"/>
            <a:ext cx="24398071" cy="1270001"/>
          </a:xfrm>
          <a:prstGeom prst="rect">
            <a:avLst/>
          </a:prstGeom>
          <a:solidFill>
            <a:srgbClr val="1F3B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1C35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1650841" y="3224093"/>
            <a:ext cx="4162807" cy="1019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</a:t>
            </a:r>
            <a:endParaRPr/>
          </a:p>
        </p:txBody>
      </p:sp>
      <p:sp>
        <p:nvSpPr>
          <p:cNvPr id="85" name="Google Shape;85;p3"/>
          <p:cNvSpPr txBox="1"/>
          <p:nvPr/>
        </p:nvSpPr>
        <p:spPr>
          <a:xfrm>
            <a:off x="1601750" y="4430475"/>
            <a:ext cx="54975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Helvetica Neue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processing power</a:t>
            </a:r>
            <a:endParaRPr/>
          </a:p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Helvetica Neue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Limited working memory</a:t>
            </a:r>
            <a:endParaRPr/>
          </a:p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Helvetica Neue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 consumption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1578045" y="8854147"/>
            <a:ext cx="6139200" cy="223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Helvetica Neue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Health monitoring</a:t>
            </a:r>
            <a:endParaRPr/>
          </a:p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Helvetica Neue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Smart Homes</a:t>
            </a:r>
            <a:endParaRPr/>
          </a:p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Helvetica Neue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Industrial Automation</a:t>
            </a:r>
            <a:endParaRPr/>
          </a:p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Helvetica Neue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Surveillance</a:t>
            </a:r>
            <a:endParaRPr/>
          </a:p>
        </p:txBody>
      </p:sp>
      <p:pic>
        <p:nvPicPr>
          <p:cNvPr descr="Image" id="87" name="Google Shape;87;p3"/>
          <p:cNvPicPr preferRelativeResize="0"/>
          <p:nvPr/>
        </p:nvPicPr>
        <p:blipFill rotWithShape="1">
          <a:blip r:embed="rId3">
            <a:alphaModFix/>
          </a:blip>
          <a:srcRect b="34387" l="34599" r="34078" t="18313"/>
          <a:stretch/>
        </p:blipFill>
        <p:spPr>
          <a:xfrm>
            <a:off x="18481654" y="3555099"/>
            <a:ext cx="2202429" cy="2504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8" name="Google Shape;8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3208" y="6743334"/>
            <a:ext cx="7748015" cy="5739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9" name="Google Shape;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5798" y="3412217"/>
            <a:ext cx="6352404" cy="373831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 txBox="1"/>
          <p:nvPr/>
        </p:nvSpPr>
        <p:spPr>
          <a:xfrm>
            <a:off x="12064238" y="12884390"/>
            <a:ext cx="255525" cy="411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>
            <p:ph idx="4294967295" type="subTitle"/>
          </p:nvPr>
        </p:nvSpPr>
        <p:spPr>
          <a:xfrm>
            <a:off x="39214" y="1011912"/>
            <a:ext cx="22327390" cy="268860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4A: Neural Architecture Search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for Visual Wake Words</a:t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-7035" y="12455256"/>
            <a:ext cx="24398071" cy="1270001"/>
          </a:xfrm>
          <a:prstGeom prst="rect">
            <a:avLst/>
          </a:prstGeom>
          <a:solidFill>
            <a:srgbClr val="1F3B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1C35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shot 2023-02-12 at 16.08.46.png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1208" y="5190565"/>
            <a:ext cx="15471111" cy="683607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1420590" y="7530570"/>
            <a:ext cx="6145005" cy="302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</a:t>
            </a:r>
            <a:r>
              <a:rPr b="0" i="0" lang="en-US" sz="5000" u="none" cap="none" strike="noStrike">
                <a:solidFill>
                  <a:srgbClr val="19870F"/>
                </a:solidFill>
                <a:latin typeface="Arial"/>
                <a:ea typeface="Arial"/>
                <a:cs typeface="Arial"/>
                <a:sym typeface="Arial"/>
              </a:rPr>
              <a:t>positively</a:t>
            </a:r>
            <a:r>
              <a:rPr b="0" i="0" lang="en-US" sz="5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labeled if there are </a:t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in the scene, </a:t>
            </a:r>
            <a:r>
              <a:rPr b="0" i="0" lang="en-US" sz="5000" u="none" cap="none" strike="noStrike">
                <a:solidFill>
                  <a:srgbClr val="F21B0C"/>
                </a:solidFill>
                <a:latin typeface="Arial"/>
                <a:ea typeface="Arial"/>
                <a:cs typeface="Arial"/>
                <a:sym typeface="Arial"/>
              </a:rPr>
              <a:t>negatively</a:t>
            </a:r>
            <a:r>
              <a:rPr b="0" i="0" lang="en-US" sz="5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otherwise.</a:t>
            </a:r>
            <a:endParaRPr/>
          </a:p>
        </p:txBody>
      </p:sp>
      <p:sp>
        <p:nvSpPr>
          <p:cNvPr id="99" name="Google Shape;99;p4"/>
          <p:cNvSpPr txBox="1"/>
          <p:nvPr/>
        </p:nvSpPr>
        <p:spPr>
          <a:xfrm>
            <a:off x="1444338" y="5799948"/>
            <a:ext cx="8414694" cy="656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Detection-like Benchmark for TinyML</a:t>
            </a:r>
            <a:endParaRPr/>
          </a:p>
        </p:txBody>
      </p:sp>
      <p:sp>
        <p:nvSpPr>
          <p:cNvPr id="100" name="Google Shape;100;p4"/>
          <p:cNvSpPr txBox="1"/>
          <p:nvPr/>
        </p:nvSpPr>
        <p:spPr>
          <a:xfrm>
            <a:off x="1132075" y="4606825"/>
            <a:ext cx="75372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 Wake Words</a:t>
            </a:r>
            <a:endParaRPr/>
          </a:p>
        </p:txBody>
      </p:sp>
      <p:sp>
        <p:nvSpPr>
          <p:cNvPr id="101" name="Google Shape;101;p4"/>
          <p:cNvSpPr txBox="1"/>
          <p:nvPr/>
        </p:nvSpPr>
        <p:spPr>
          <a:xfrm>
            <a:off x="12064238" y="12884390"/>
            <a:ext cx="255525" cy="411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idx="4294967295" type="subTitle"/>
          </p:nvPr>
        </p:nvSpPr>
        <p:spPr>
          <a:xfrm>
            <a:off x="39214" y="1011912"/>
            <a:ext cx="22327390" cy="268860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4A: Neural Architecture Search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for Visual Wake Words</a:t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-7035" y="12455256"/>
            <a:ext cx="24398071" cy="1270001"/>
          </a:xfrm>
          <a:prstGeom prst="rect">
            <a:avLst/>
          </a:prstGeom>
          <a:solidFill>
            <a:srgbClr val="1F3B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1C35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1076050" y="4545175"/>
            <a:ext cx="74073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the project</a:t>
            </a:r>
            <a:endParaRPr/>
          </a:p>
        </p:txBody>
      </p:sp>
      <p:sp>
        <p:nvSpPr>
          <p:cNvPr id="109" name="Google Shape;109;p5"/>
          <p:cNvSpPr txBox="1"/>
          <p:nvPr/>
        </p:nvSpPr>
        <p:spPr>
          <a:xfrm>
            <a:off x="1351840" y="6416148"/>
            <a:ext cx="13536418" cy="3323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 Tiny Deep Neural Network for Visual Wake Words</a:t>
            </a:r>
            <a:endParaRPr/>
          </a:p>
          <a:p>
            <a:pPr indent="-529166" lvl="0" marL="52916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the literature on DNN design.</a:t>
            </a:r>
            <a:endParaRPr/>
          </a:p>
          <a:p>
            <a:pPr indent="-529166" lvl="0" marL="52916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manual design vs Neural Architecture Search.</a:t>
            </a:r>
            <a:endParaRPr/>
          </a:p>
          <a:p>
            <a:pPr indent="-529166" lvl="0" marL="52916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 the highest possible accuracy while respecting hardware constraints.</a:t>
            </a:r>
            <a:endParaRPr/>
          </a:p>
        </p:txBody>
      </p:sp>
      <p:pic>
        <p:nvPicPr>
          <p:cNvPr descr="Image" id="110" name="Google Shape;110;p5"/>
          <p:cNvPicPr preferRelativeResize="0"/>
          <p:nvPr/>
        </p:nvPicPr>
        <p:blipFill rotWithShape="1">
          <a:blip r:embed="rId3">
            <a:alphaModFix/>
          </a:blip>
          <a:srcRect b="5096" l="11762" r="14677" t="11347"/>
          <a:stretch/>
        </p:blipFill>
        <p:spPr>
          <a:xfrm rot="5400000">
            <a:off x="14472323" y="5270085"/>
            <a:ext cx="8077478" cy="56154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12064238" y="12884390"/>
            <a:ext cx="255525" cy="411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idx="4294967295" type="subTitle"/>
          </p:nvPr>
        </p:nvSpPr>
        <p:spPr>
          <a:xfrm>
            <a:off x="958188" y="1081299"/>
            <a:ext cx="22799379" cy="28155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8300"/>
              <a:buFont typeface="Helvetica Neue"/>
              <a:buNone/>
            </a:pPr>
            <a:r>
              <a:rPr b="1" i="0" lang="en-US" sz="83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4B: Resource Constrained Semantic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8300"/>
              <a:buFont typeface="Helvetica Neue"/>
              <a:buNone/>
            </a:pPr>
            <a:r>
              <a:rPr b="1" i="0" lang="en-US" sz="83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Segmentation for Waste Sorting</a:t>
            </a:r>
            <a:endParaRPr b="0" i="0" sz="996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-7035" y="12455256"/>
            <a:ext cx="24398071" cy="1270001"/>
          </a:xfrm>
          <a:prstGeom prst="rect">
            <a:avLst/>
          </a:prstGeom>
          <a:solidFill>
            <a:srgbClr val="1F3B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1C35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04sSHkC7QAZdA0ID6I-v-0a0DLepbh27tKE-7aKgznETNi734EFGWmGBGzCgBxF01grXQot9u8mjJJRG3_BQMAKMKqMWQdmJaBb4y4lwI8NdaydX2TQvtD9e1SdEdIh56MUrBfnBxsEPJ0wv5wXZWxDkw=s2048.png"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2382" y="4794249"/>
            <a:ext cx="8813801" cy="412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1183676" y="5908148"/>
            <a:ext cx="12046800" cy="51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</a:pPr>
            <a:r>
              <a:rPr lang="en-US" sz="4000"/>
              <a:t> 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Waste production is estimated to reach 2.6 billion tonnes a year in 2030.</a:t>
            </a:r>
            <a:endParaRPr/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</a:pPr>
            <a:r>
              <a:rPr lang="en-US" sz="4000"/>
              <a:t>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Materials Recovery Facilities are where the collected recyclable waste is sorted into separate bales of plastic, paper, metal and glass.</a:t>
            </a:r>
            <a:endParaRPr/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</a:pPr>
            <a:r>
              <a:rPr lang="en-US" sz="4000"/>
              <a:t>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these facilities require manual labour   which is quite slow.</a:t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1543107" y="4113151"/>
            <a:ext cx="3951733" cy="1019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/>
          </a:p>
        </p:txBody>
      </p:sp>
      <p:sp>
        <p:nvSpPr>
          <p:cNvPr id="121" name="Google Shape;121;p6"/>
          <p:cNvSpPr txBox="1"/>
          <p:nvPr/>
        </p:nvSpPr>
        <p:spPr>
          <a:xfrm>
            <a:off x="12064238" y="12884390"/>
            <a:ext cx="255525" cy="411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/>
          <p:nvPr/>
        </p:nvSpPr>
        <p:spPr>
          <a:xfrm>
            <a:off x="-7035" y="12455256"/>
            <a:ext cx="24398071" cy="1270001"/>
          </a:xfrm>
          <a:prstGeom prst="rect">
            <a:avLst/>
          </a:prstGeom>
          <a:solidFill>
            <a:srgbClr val="1F3B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1C35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1420644" y="5594592"/>
            <a:ext cx="120468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</a:pPr>
            <a:r>
              <a:rPr lang="en-US" sz="4000"/>
              <a:t> 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Waste Segmentation is the pixel-wise labelling of an image containing recyclable waste object along with its class.</a:t>
            </a:r>
            <a:endParaRPr/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Char char="•"/>
            </a:pPr>
            <a:r>
              <a:rPr lang="en-US" sz="4000"/>
              <a:t>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task is achieved by training a semantic segmentation model on a recyclable waste dataset such as </a:t>
            </a:r>
            <a:r>
              <a:rPr b="0" i="0" lang="en-US" sz="40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TACO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40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ReSortIT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28" name="Google Shape;128;p7"/>
          <p:cNvSpPr txBox="1"/>
          <p:nvPr/>
        </p:nvSpPr>
        <p:spPr>
          <a:xfrm>
            <a:off x="1420650" y="4232550"/>
            <a:ext cx="75591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the project</a:t>
            </a:r>
            <a:endParaRPr/>
          </a:p>
        </p:txBody>
      </p:sp>
      <p:pic>
        <p:nvPicPr>
          <p:cNvPr descr="dJsS9CHS1Jt9hainR28VbFL2kYurk756RdEkLfQAzwLFkF5zQ-TnpxLvdMeiEvpUc8T1_DAyiF58DmZIymC6r_VhEgL7uC7K4JS7u3HF21tVhs9OuU8mvIPGn3bukVbxkuIIWwdebghXgws4-KhlayCQHQ=s2048.png" id="129" name="Google Shape;12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02477" y="4406476"/>
            <a:ext cx="7559208" cy="6609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/>
          <p:nvPr>
            <p:ph idx="4294967295" type="subTitle"/>
          </p:nvPr>
        </p:nvSpPr>
        <p:spPr>
          <a:xfrm>
            <a:off x="958188" y="1081299"/>
            <a:ext cx="22799380" cy="28155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8300"/>
              <a:buFont typeface="Helvetica Neue"/>
              <a:buNone/>
            </a:pPr>
            <a:r>
              <a:rPr b="1" i="0" lang="en-US" sz="83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4B: Resource Constrained Semantic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8300"/>
              <a:buFont typeface="Helvetica Neue"/>
              <a:buNone/>
            </a:pPr>
            <a:r>
              <a:rPr b="1" i="0" lang="en-US" sz="83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Segmentation for Waste Sorting</a:t>
            </a:r>
            <a:endParaRPr b="0" i="0" sz="996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12064238" y="12884390"/>
            <a:ext cx="255525" cy="411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/>
          <p:nvPr/>
        </p:nvSpPr>
        <p:spPr>
          <a:xfrm>
            <a:off x="-7035" y="12455256"/>
            <a:ext cx="24398071" cy="1270001"/>
          </a:xfrm>
          <a:prstGeom prst="rect">
            <a:avLst/>
          </a:prstGeom>
          <a:solidFill>
            <a:srgbClr val="1F3B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1C35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8"/>
          <p:cNvSpPr txBox="1"/>
          <p:nvPr>
            <p:ph idx="4294967295" type="subTitle"/>
          </p:nvPr>
        </p:nvSpPr>
        <p:spPr>
          <a:xfrm>
            <a:off x="958188" y="796938"/>
            <a:ext cx="22799380" cy="28155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550"/>
              </a:buClr>
              <a:buSzPts val="10000"/>
              <a:buFont typeface="Helvetica Neue"/>
              <a:buNone/>
            </a:pPr>
            <a:r>
              <a:rPr b="1" i="0" lang="en-US" sz="10000" u="none" cap="none" strike="noStrike">
                <a:solidFill>
                  <a:srgbClr val="1C35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of previous year’s project</a:t>
            </a:r>
            <a:endParaRPr/>
          </a:p>
        </p:txBody>
      </p:sp>
      <p:pic>
        <p:nvPicPr>
          <p:cNvPr descr="Google Shape;266;p32"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58" r="59" t="0"/>
          <a:stretch/>
        </p:blipFill>
        <p:spPr>
          <a:xfrm>
            <a:off x="1960106" y="2953419"/>
            <a:ext cx="5879254" cy="927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16378709" y="5633983"/>
            <a:ext cx="7238616" cy="1402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venir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Evaluate also the LossSlope of Pareto Front architectures</a:t>
            </a:r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16436559" y="7232019"/>
            <a:ext cx="7474557" cy="2011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venir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Select the best architecture as the architecture nearer to the utopian point</a:t>
            </a:r>
            <a:endParaRPr/>
          </a:p>
        </p:txBody>
      </p:sp>
      <p:sp>
        <p:nvSpPr>
          <p:cNvPr id="141" name="Google Shape;141;p8"/>
          <p:cNvSpPr txBox="1"/>
          <p:nvPr/>
        </p:nvSpPr>
        <p:spPr>
          <a:xfrm>
            <a:off x="16318681" y="9439655"/>
            <a:ext cx="7710313" cy="2621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venir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utopian point is the point [1,1,1] because we scale the values of the metrics by their maximum values.</a:t>
            </a:r>
            <a:endParaRPr/>
          </a:p>
        </p:txBody>
      </p:sp>
      <p:sp>
        <p:nvSpPr>
          <p:cNvPr id="142" name="Google Shape;142;p8"/>
          <p:cNvSpPr txBox="1"/>
          <p:nvPr/>
        </p:nvSpPr>
        <p:spPr>
          <a:xfrm>
            <a:off x="16318681" y="3426346"/>
            <a:ext cx="7710313" cy="2011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463020" lvl="0" marL="4630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5"/>
              <a:buFont typeface="Avenir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the Naswot score and LogSynflow as criteria and extract Pareto Front architectures</a:t>
            </a:r>
            <a:endParaRPr/>
          </a:p>
        </p:txBody>
      </p:sp>
      <p:pic>
        <p:nvPicPr>
          <p:cNvPr descr="Google Shape;283;p33" id="143" name="Google Shape;1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9116" y="3362113"/>
            <a:ext cx="7857523" cy="784485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/>
          <p:nvPr/>
        </p:nvSpPr>
        <p:spPr>
          <a:xfrm>
            <a:off x="12064238" y="12884390"/>
            <a:ext cx="255525" cy="411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